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21" r:id="rId2"/>
    <p:sldId id="328" r:id="rId3"/>
    <p:sldId id="368" r:id="rId4"/>
    <p:sldId id="273" r:id="rId5"/>
    <p:sldId id="297" r:id="rId6"/>
    <p:sldId id="350" r:id="rId7"/>
    <p:sldId id="351" r:id="rId8"/>
    <p:sldId id="352" r:id="rId9"/>
    <p:sldId id="353" r:id="rId10"/>
    <p:sldId id="361" r:id="rId11"/>
    <p:sldId id="362" r:id="rId12"/>
    <p:sldId id="371" r:id="rId13"/>
    <p:sldId id="363" r:id="rId14"/>
    <p:sldId id="364" r:id="rId15"/>
    <p:sldId id="365" r:id="rId16"/>
    <p:sldId id="366" r:id="rId17"/>
    <p:sldId id="367" r:id="rId18"/>
    <p:sldId id="369" r:id="rId19"/>
    <p:sldId id="372" r:id="rId20"/>
    <p:sldId id="370" r:id="rId21"/>
    <p:sldId id="32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1509"/>
    <a:srgbClr val="A115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38" autoAdjust="0"/>
    <p:restoredTop sz="94660"/>
  </p:normalViewPr>
  <p:slideViewPr>
    <p:cSldViewPr snapToGrid="0">
      <p:cViewPr varScale="1">
        <p:scale>
          <a:sx n="126" d="100"/>
          <a:sy n="126"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4/30/20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4.xml"/><Relationship Id="rId4" Type="http://schemas.openxmlformats.org/officeDocument/2006/relationships/video" Target="../media/media2.mp4"/><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4020820"/>
            <a:ext cx="7856855" cy="1356995"/>
          </a:xfrm>
        </p:spPr>
        <p:txBody>
          <a:bodyPr>
            <a:scene3d>
              <a:camera prst="orthographicFront"/>
              <a:lightRig rig="threePt" dir="t"/>
            </a:scene3d>
          </a:bodyPr>
          <a:lstStyle/>
          <a:p>
            <a:r>
              <a:rPr lang="zh-CN" altLang="en-US" sz="6600" dirty="0">
                <a:solidFill>
                  <a:schemeClr val="accent1">
                    <a:lumMod val="5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燕园吸猫助手</a:t>
            </a:r>
          </a:p>
        </p:txBody>
      </p:sp>
      <p:sp>
        <p:nvSpPr>
          <p:cNvPr id="3" name="Subtitle 2"/>
          <p:cNvSpPr>
            <a:spLocks noGrp="1"/>
          </p:cNvSpPr>
          <p:nvPr>
            <p:ph type="subTitle" idx="1"/>
          </p:nvPr>
        </p:nvSpPr>
        <p:spPr>
          <a:xfrm>
            <a:off x="4572000" y="5469890"/>
            <a:ext cx="7856855" cy="1044575"/>
          </a:xfrm>
        </p:spPr>
        <p:txBody>
          <a:bodyPr>
            <a:normAutofit/>
            <a:scene3d>
              <a:camera prst="orthographicFront"/>
              <a:lightRig rig="threePt" dir="t"/>
            </a:scene3d>
          </a:bodyPr>
          <a:lstStyle/>
          <a:p>
            <a:r>
              <a:rPr lang="zh-CN" altLang="en-US" sz="2800" b="1" dirty="0">
                <a:solidFill>
                  <a:schemeClr val="accent1">
                    <a:lumMod val="50000"/>
                  </a:schemeClr>
                </a:solidFill>
                <a:effectLst>
                  <a:outerShdw blurRad="38100" dist="19050" dir="2700000" algn="tl" rotWithShape="0">
                    <a:schemeClr val="dk1">
                      <a:alpha val="40000"/>
                    </a:schemeClr>
                  </a:outerShdw>
                </a:effectLst>
              </a:rPr>
              <a:t>软件工程第七组 课程实践第二次报告</a:t>
            </a:r>
          </a:p>
          <a:p>
            <a:r>
              <a:rPr lang="zh-CN" altLang="en-US" sz="2800" b="1" dirty="0">
                <a:solidFill>
                  <a:schemeClr val="accent1">
                    <a:lumMod val="50000"/>
                  </a:schemeClr>
                </a:solidFill>
                <a:effectLst>
                  <a:outerShdw blurRad="38100" dist="19050" dir="2700000" algn="tl" rotWithShape="0">
                    <a:schemeClr val="dk1">
                      <a:alpha val="40000"/>
                    </a:schemeClr>
                  </a:outerShdw>
                </a:effectLst>
              </a:rPr>
              <a:t>报告人：张颢丹 滕沅建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问题域设计</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10</a:t>
            </a:fld>
            <a:endParaRPr lang="en-US" sz="2400" dirty="0">
              <a:solidFill>
                <a:schemeClr val="bg1"/>
              </a:solidFill>
            </a:endParaRPr>
          </a:p>
        </p:txBody>
      </p:sp>
      <p:sp>
        <p:nvSpPr>
          <p:cNvPr id="3" name="文本框 2">
            <a:extLst>
              <a:ext uri="{FF2B5EF4-FFF2-40B4-BE49-F238E27FC236}">
                <a16:creationId xmlns:a16="http://schemas.microsoft.com/office/drawing/2014/main" id="{D3F8F411-4220-B846-A4C1-74C918C7A80F}"/>
              </a:ext>
            </a:extLst>
          </p:cNvPr>
          <p:cNvSpPr txBox="1"/>
          <p:nvPr/>
        </p:nvSpPr>
        <p:spPr>
          <a:xfrm>
            <a:off x="767350" y="978753"/>
            <a:ext cx="10638884" cy="4739759"/>
          </a:xfrm>
          <a:prstGeom prst="rect">
            <a:avLst/>
          </a:prstGeom>
          <a:noFill/>
        </p:spPr>
        <p:txBody>
          <a:bodyPr wrap="square" rtlCol="0">
            <a:spAutoFit/>
          </a:bodyPr>
          <a:lstStyle/>
          <a:p>
            <a:pPr>
              <a:lnSpc>
                <a:spcPct val="150000"/>
              </a:lnSpc>
            </a:pPr>
            <a:r>
              <a:rPr lang="en-US" altLang="zh-CN" sz="2400" dirty="0"/>
              <a:t>1.</a:t>
            </a:r>
            <a:r>
              <a:rPr lang="zh-CN" altLang="en-US" sz="2400" dirty="0"/>
              <a:t>  </a:t>
            </a:r>
            <a:r>
              <a:rPr lang="zh-CN" altLang="zh-CN" sz="2400" dirty="0"/>
              <a:t>增加一般类以建立共同协议</a:t>
            </a:r>
          </a:p>
          <a:p>
            <a:r>
              <a:rPr lang="zh-CN" altLang="en-US" sz="2000" dirty="0"/>
              <a:t>        </a:t>
            </a:r>
            <a:r>
              <a:rPr lang="zh-CN" altLang="zh-CN" sz="2000" dirty="0"/>
              <a:t>将普通用户做为一般类，提供最基本的操作。管理员和饲养员维护数据库的权限。</a:t>
            </a:r>
          </a:p>
          <a:p>
            <a:r>
              <a:rPr lang="en-US" altLang="zh-CN" dirty="0"/>
              <a:t> </a:t>
            </a:r>
            <a:endParaRPr lang="zh-CN" altLang="zh-CN" dirty="0"/>
          </a:p>
          <a:p>
            <a:pPr>
              <a:lnSpc>
                <a:spcPct val="150000"/>
              </a:lnSpc>
            </a:pPr>
            <a:r>
              <a:rPr lang="en-US" altLang="zh-CN" sz="2400" dirty="0"/>
              <a:t>2.</a:t>
            </a:r>
            <a:r>
              <a:rPr lang="zh-CN" altLang="en-US" sz="2400" dirty="0"/>
              <a:t>  </a:t>
            </a:r>
            <a:r>
              <a:rPr lang="zh-CN" altLang="zh-CN" sz="2400" dirty="0"/>
              <a:t>按编程语言调整继承</a:t>
            </a:r>
          </a:p>
          <a:p>
            <a:r>
              <a:rPr lang="zh-CN" altLang="en-US" dirty="0"/>
              <a:t>        </a:t>
            </a:r>
            <a:r>
              <a:rPr lang="zh-CN" altLang="zh-CN" sz="2000" dirty="0"/>
              <a:t>后端采用</a:t>
            </a:r>
            <a:r>
              <a:rPr lang="en-US" altLang="zh-CN" sz="2000" dirty="0"/>
              <a:t>Django</a:t>
            </a:r>
            <a:r>
              <a:rPr lang="zh-CN" altLang="zh-CN" sz="2000" dirty="0"/>
              <a:t>框架，由</a:t>
            </a:r>
            <a:r>
              <a:rPr lang="en-US" altLang="zh-CN" sz="2000" dirty="0"/>
              <a:t>Python</a:t>
            </a:r>
            <a:r>
              <a:rPr lang="zh-CN" altLang="zh-CN" sz="2000" dirty="0"/>
              <a:t>语言实现，支持完全的面向对象特性。 前端开发使用</a:t>
            </a:r>
            <a:r>
              <a:rPr lang="en-US" altLang="zh-CN" sz="2000" dirty="0"/>
              <a:t>Android</a:t>
            </a:r>
            <a:r>
              <a:rPr lang="zh-CN" altLang="en-US" sz="2000" dirty="0"/>
              <a:t>，</a:t>
            </a:r>
            <a:r>
              <a:rPr lang="en-US" altLang="zh-CN" sz="2000" dirty="0"/>
              <a:t>Android</a:t>
            </a:r>
            <a:r>
              <a:rPr lang="zh-CN" altLang="zh-CN" sz="2000" dirty="0"/>
              <a:t>基于</a:t>
            </a:r>
            <a:r>
              <a:rPr lang="en-US" altLang="zh-CN" sz="2000" dirty="0"/>
              <a:t>JAVA</a:t>
            </a:r>
            <a:r>
              <a:rPr lang="zh-CN" altLang="zh-CN" sz="2000" dirty="0"/>
              <a:t>，具备继承属性，不需调整。</a:t>
            </a:r>
            <a:endParaRPr lang="zh-CN" altLang="zh-CN" dirty="0"/>
          </a:p>
          <a:p>
            <a:r>
              <a:rPr lang="en-US" altLang="zh-CN" dirty="0"/>
              <a:t> </a:t>
            </a:r>
            <a:endParaRPr lang="zh-CN" altLang="zh-CN" dirty="0"/>
          </a:p>
          <a:p>
            <a:pPr>
              <a:lnSpc>
                <a:spcPct val="150000"/>
              </a:lnSpc>
            </a:pPr>
            <a:r>
              <a:rPr lang="en-US" altLang="zh-CN" sz="2400" dirty="0"/>
              <a:t>3.</a:t>
            </a:r>
            <a:r>
              <a:rPr lang="zh-CN" altLang="en-US" sz="2400" dirty="0"/>
              <a:t>  </a:t>
            </a:r>
            <a:r>
              <a:rPr lang="zh-CN" altLang="zh-CN" sz="2400" dirty="0"/>
              <a:t>提高性能</a:t>
            </a:r>
          </a:p>
          <a:p>
            <a:r>
              <a:rPr lang="zh-CN" altLang="en-US" sz="2000" dirty="0"/>
              <a:t>        </a:t>
            </a:r>
            <a:r>
              <a:rPr lang="zh-CN" altLang="zh-CN" sz="2000" dirty="0"/>
              <a:t>为提高数据存储与传输性能，专门设计服务器，</a:t>
            </a:r>
            <a:r>
              <a:rPr lang="zh-CN" altLang="en-US" sz="2000" dirty="0"/>
              <a:t>后端</a:t>
            </a:r>
            <a:r>
              <a:rPr lang="zh-CN" altLang="zh-CN" sz="2000" dirty="0"/>
              <a:t>使用数据库来存储所有数据。</a:t>
            </a:r>
          </a:p>
          <a:p>
            <a:r>
              <a:rPr lang="en-US" altLang="zh-CN" dirty="0"/>
              <a:t> </a:t>
            </a:r>
            <a:endParaRPr lang="zh-CN" altLang="zh-CN" dirty="0"/>
          </a:p>
          <a:p>
            <a:r>
              <a:rPr lang="en-US" altLang="zh-CN" sz="2400" dirty="0"/>
              <a:t>4.</a:t>
            </a:r>
            <a:r>
              <a:rPr lang="zh-CN" altLang="en-US" sz="2400" dirty="0"/>
              <a:t>  </a:t>
            </a:r>
            <a:r>
              <a:rPr lang="zh-CN" altLang="zh-CN" sz="2400" dirty="0"/>
              <a:t>为实现对象永久存储所做的修改</a:t>
            </a:r>
          </a:p>
          <a:p>
            <a:r>
              <a:rPr lang="zh-CN" altLang="en-US" sz="2000" dirty="0"/>
              <a:t>        </a:t>
            </a:r>
            <a:r>
              <a:rPr lang="zh-CN" altLang="zh-CN" sz="2000" dirty="0"/>
              <a:t>见数据管理部分设计</a:t>
            </a:r>
          </a:p>
          <a:p>
            <a:endParaRPr kumimoji="1" lang="zh-CN" altLang="en-US" dirty="0"/>
          </a:p>
        </p:txBody>
      </p:sp>
    </p:spTree>
    <p:extLst>
      <p:ext uri="{BB962C8B-B14F-4D97-AF65-F5344CB8AC3E}">
        <p14:creationId xmlns:p14="http://schemas.microsoft.com/office/powerpoint/2010/main" val="2716975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人机交互设计</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11</a:t>
            </a:fld>
            <a:endParaRPr lang="en-US" sz="2400" dirty="0">
              <a:solidFill>
                <a:schemeClr val="bg1"/>
              </a:solidFill>
            </a:endParaRPr>
          </a:p>
        </p:txBody>
      </p:sp>
      <p:sp>
        <p:nvSpPr>
          <p:cNvPr id="3" name="文本框 2">
            <a:extLst>
              <a:ext uri="{FF2B5EF4-FFF2-40B4-BE49-F238E27FC236}">
                <a16:creationId xmlns:a16="http://schemas.microsoft.com/office/drawing/2014/main" id="{FA30E217-9060-EC44-A1FB-7D6D729AA5A4}"/>
              </a:ext>
            </a:extLst>
          </p:cNvPr>
          <p:cNvSpPr txBox="1"/>
          <p:nvPr/>
        </p:nvSpPr>
        <p:spPr>
          <a:xfrm>
            <a:off x="1207658" y="1445666"/>
            <a:ext cx="9423569" cy="3631763"/>
          </a:xfrm>
          <a:prstGeom prst="rect">
            <a:avLst/>
          </a:prstGeom>
          <a:noFill/>
        </p:spPr>
        <p:txBody>
          <a:bodyPr wrap="square" rtlCol="0">
            <a:spAutoFit/>
          </a:bodyPr>
          <a:lstStyle/>
          <a:p>
            <a:pPr>
              <a:lnSpc>
                <a:spcPts val="2800"/>
              </a:lnSpc>
            </a:pPr>
            <a:r>
              <a:rPr lang="zh-CN" altLang="en-US" sz="2000" dirty="0"/>
              <a:t>        </a:t>
            </a:r>
            <a:r>
              <a:rPr lang="zh-CN" altLang="zh-CN" sz="2000" dirty="0"/>
              <a:t>我们采用安卓系统中的图形用户界面。我们从</a:t>
            </a:r>
            <a:r>
              <a:rPr lang="en-US" altLang="zh-CN" sz="2000" dirty="0"/>
              <a:t>use case</a:t>
            </a:r>
            <a:r>
              <a:rPr lang="zh-CN" altLang="zh-CN" sz="2000" dirty="0"/>
              <a:t>图中抽取人机交互的内容和过程、进行细化和分解组合。具体而言，人机交互中，点击左上角</a:t>
            </a:r>
            <a:r>
              <a:rPr lang="en-US" altLang="zh-CN" sz="2000" dirty="0"/>
              <a:t>button</a:t>
            </a:r>
            <a:r>
              <a:rPr lang="zh-CN" altLang="zh-CN" sz="2000" dirty="0"/>
              <a:t>可以弹出主菜单。通过主菜单可以跳转到管理界面、文档浏览界面、设置界面、动态界面。文档浏览界面中，可以点击相应的猫咪或查询相应猫咪，查看该猫咪的档案详情。</a:t>
            </a:r>
          </a:p>
          <a:p>
            <a:pPr>
              <a:lnSpc>
                <a:spcPts val="2800"/>
              </a:lnSpc>
            </a:pPr>
            <a:r>
              <a:rPr lang="zh-CN" altLang="en-US" sz="2000" dirty="0"/>
              <a:t>        </a:t>
            </a:r>
            <a:r>
              <a:rPr lang="zh-CN" altLang="zh-CN" sz="2000" dirty="0"/>
              <a:t>在设计中，我们力求用最简洁的界面表示出所有必须信息。针对</a:t>
            </a:r>
            <a:r>
              <a:rPr lang="en-US" altLang="zh-CN" sz="2000" dirty="0"/>
              <a:t>app</a:t>
            </a:r>
            <a:r>
              <a:rPr lang="zh-CN" altLang="zh-CN" sz="2000" dirty="0"/>
              <a:t>中展示的内容，用户可以进行选中、文字输入、滚屏等。大部分功能都可以通过简单的点击操作实现，使用。我们保持整体设计风格的一致性。并且我们注重对用户操作的及时反馈。对于用户的所有操作，都有图形或动画提示。例如，对于网络高峰期，查询、修改等操作可能需要更长时间，会采用相应动画提醒网页没有卡死。</a:t>
            </a:r>
          </a:p>
          <a:p>
            <a:endParaRPr kumimoji="1" lang="zh-CN" altLang="en-US" sz="2000" dirty="0"/>
          </a:p>
        </p:txBody>
      </p:sp>
    </p:spTree>
    <p:extLst>
      <p:ext uri="{BB962C8B-B14F-4D97-AF65-F5344CB8AC3E}">
        <p14:creationId xmlns:p14="http://schemas.microsoft.com/office/powerpoint/2010/main" val="3753808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人机交互设计</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12</a:t>
            </a:fld>
            <a:endParaRPr lang="en-US" sz="2400" dirty="0">
              <a:solidFill>
                <a:schemeClr val="bg1"/>
              </a:solidFill>
            </a:endParaRPr>
          </a:p>
        </p:txBody>
      </p:sp>
      <p:pic>
        <p:nvPicPr>
          <p:cNvPr id="4" name="图片 3">
            <a:extLst>
              <a:ext uri="{FF2B5EF4-FFF2-40B4-BE49-F238E27FC236}">
                <a16:creationId xmlns:a16="http://schemas.microsoft.com/office/drawing/2014/main" id="{C6D44586-A07B-6D40-80B3-3397CAC29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0" y="578234"/>
            <a:ext cx="12192000" cy="6363586"/>
          </a:xfrm>
          <a:prstGeom prst="rect">
            <a:avLst/>
          </a:prstGeom>
        </p:spPr>
      </p:pic>
    </p:spTree>
    <p:extLst>
      <p:ext uri="{BB962C8B-B14F-4D97-AF65-F5344CB8AC3E}">
        <p14:creationId xmlns:p14="http://schemas.microsoft.com/office/powerpoint/2010/main" val="1651279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控制驱动设计</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13</a:t>
            </a:fld>
            <a:endParaRPr lang="en-US" sz="2400" dirty="0">
              <a:solidFill>
                <a:schemeClr val="bg1"/>
              </a:solidFill>
            </a:endParaRPr>
          </a:p>
        </p:txBody>
      </p:sp>
      <p:pic>
        <p:nvPicPr>
          <p:cNvPr id="5" name="图片 4">
            <a:extLst>
              <a:ext uri="{FF2B5EF4-FFF2-40B4-BE49-F238E27FC236}">
                <a16:creationId xmlns:a16="http://schemas.microsoft.com/office/drawing/2014/main" id="{2C229997-5A0A-8E44-837A-762415721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653" y="1370330"/>
            <a:ext cx="8112277" cy="4047490"/>
          </a:xfrm>
          <a:prstGeom prst="rect">
            <a:avLst/>
          </a:prstGeom>
        </p:spPr>
      </p:pic>
    </p:spTree>
    <p:extLst>
      <p:ext uri="{BB962C8B-B14F-4D97-AF65-F5344CB8AC3E}">
        <p14:creationId xmlns:p14="http://schemas.microsoft.com/office/powerpoint/2010/main" val="142829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数据管理设计</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14</a:t>
            </a:fld>
            <a:endParaRPr lang="en-US" sz="2400" dirty="0">
              <a:solidFill>
                <a:schemeClr val="bg1"/>
              </a:solidFill>
            </a:endParaRPr>
          </a:p>
        </p:txBody>
      </p:sp>
      <p:sp>
        <p:nvSpPr>
          <p:cNvPr id="3" name="文本框 2">
            <a:extLst>
              <a:ext uri="{FF2B5EF4-FFF2-40B4-BE49-F238E27FC236}">
                <a16:creationId xmlns:a16="http://schemas.microsoft.com/office/drawing/2014/main" id="{3A9CA6DE-2A0C-C345-8F8D-6C19AF93B66C}"/>
              </a:ext>
            </a:extLst>
          </p:cNvPr>
          <p:cNvSpPr txBox="1"/>
          <p:nvPr/>
        </p:nvSpPr>
        <p:spPr>
          <a:xfrm>
            <a:off x="1371600" y="1280160"/>
            <a:ext cx="9326880" cy="4493538"/>
          </a:xfrm>
          <a:prstGeom prst="rect">
            <a:avLst/>
          </a:prstGeom>
          <a:noFill/>
        </p:spPr>
        <p:txBody>
          <a:bodyPr wrap="square" rtlCol="0">
            <a:spAutoFit/>
          </a:bodyPr>
          <a:lstStyle/>
          <a:p>
            <a:pPr marL="342900" lvl="0" indent="-342900">
              <a:buFont typeface="Arial" panose="020B0604020202020204" pitchFamily="34" charset="0"/>
              <a:buChar char="•"/>
            </a:pPr>
            <a:r>
              <a:rPr lang="zh-CN" altLang="zh-CN" sz="2400" dirty="0"/>
              <a:t>数据管理系统选择</a:t>
            </a:r>
          </a:p>
          <a:p>
            <a:r>
              <a:rPr lang="zh-CN" altLang="en-US" dirty="0"/>
              <a:t>         </a:t>
            </a:r>
            <a:r>
              <a:rPr lang="zh-CN" altLang="zh-CN" sz="2000" dirty="0"/>
              <a:t>本系统中需进行存储的数据包括用户账号信息、猫咪档案信息、用户发布的动态信息，及点赞、收藏、饲养员身份信息等，其中包含文本、图片及视频等格式数据。</a:t>
            </a:r>
          </a:p>
          <a:p>
            <a:r>
              <a:rPr lang="zh-CN" altLang="en-US" sz="2000" dirty="0"/>
              <a:t>        </a:t>
            </a:r>
            <a:r>
              <a:rPr lang="zh-CN" altLang="zh-CN" sz="2000" dirty="0"/>
              <a:t>由于各种信息对应的类之前有明确的关系，并需要对数据进行查询及更新操作等，因此选择关系型数据库</a:t>
            </a:r>
            <a:r>
              <a:rPr lang="en-US" altLang="zh-CN" sz="2000" dirty="0"/>
              <a:t>R-DBMS</a:t>
            </a:r>
            <a:r>
              <a:rPr lang="zh-CN" altLang="zh-CN" sz="2000" dirty="0"/>
              <a:t>来存储数据；同时图片、视频等多媒体数据采用文件存储，每个文件以</a:t>
            </a:r>
            <a:r>
              <a:rPr lang="en-US" altLang="zh-CN" sz="2000" dirty="0"/>
              <a:t>URL</a:t>
            </a:r>
            <a:r>
              <a:rPr lang="zh-CN" altLang="zh-CN" sz="2000" dirty="0"/>
              <a:t>的形式存储在数据库中，在需要使用时通过</a:t>
            </a:r>
            <a:r>
              <a:rPr lang="en-US" altLang="zh-CN" sz="2000" dirty="0"/>
              <a:t>URL</a:t>
            </a:r>
            <a:r>
              <a:rPr lang="zh-CN" altLang="zh-CN" sz="2000" dirty="0"/>
              <a:t>来获取资源。</a:t>
            </a:r>
            <a:endParaRPr lang="zh-CN" altLang="zh-CN" dirty="0"/>
          </a:p>
          <a:p>
            <a:r>
              <a:rPr lang="en-US" altLang="zh-CN" dirty="0"/>
              <a:t> </a:t>
            </a:r>
            <a:endParaRPr lang="zh-CN" altLang="zh-CN" dirty="0"/>
          </a:p>
          <a:p>
            <a:pPr marL="342900" lvl="0" indent="-342900">
              <a:buFont typeface="Arial" panose="020B0604020202020204" pitchFamily="34" charset="0"/>
              <a:buChar char="•"/>
            </a:pPr>
            <a:r>
              <a:rPr lang="zh-CN" altLang="zh-CN" sz="2400" dirty="0"/>
              <a:t>数据存放设计</a:t>
            </a:r>
          </a:p>
          <a:p>
            <a:r>
              <a:rPr lang="zh-CN" altLang="en-US" dirty="0"/>
              <a:t>        </a:t>
            </a:r>
            <a:r>
              <a:rPr lang="zh-CN" altLang="zh-CN" sz="2000" dirty="0"/>
              <a:t>文件系统中，每个图片或视频的对象实例存放在一个文件中，由</a:t>
            </a:r>
            <a:r>
              <a:rPr lang="en-US" altLang="zh-CN" sz="2000" dirty="0"/>
              <a:t>URL</a:t>
            </a:r>
            <a:r>
              <a:rPr lang="zh-CN" altLang="zh-CN" sz="2000" dirty="0"/>
              <a:t>唯一标识。关系型数据库中，把由每个类直接定义并需要永久存储的全部对象实例存放在一个数据表中，本系统中的类包括：用户类、验证码类、猫咪类、猫咪关系类、动态类、评论类、点赞类、饲养员类、饲养员申请类等。</a:t>
            </a:r>
            <a:endParaRPr kumimoji="1" lang="zh-CN" altLang="en-US" dirty="0"/>
          </a:p>
        </p:txBody>
      </p:sp>
    </p:spTree>
    <p:extLst>
      <p:ext uri="{BB962C8B-B14F-4D97-AF65-F5344CB8AC3E}">
        <p14:creationId xmlns:p14="http://schemas.microsoft.com/office/powerpoint/2010/main" val="2997997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3" name="Text Box 2"/>
          <p:cNvSpPr txBox="1"/>
          <p:nvPr/>
        </p:nvSpPr>
        <p:spPr>
          <a:xfrm>
            <a:off x="2240280" y="873465"/>
            <a:ext cx="6949440" cy="2801344"/>
          </a:xfrm>
          <a:prstGeom prst="rect">
            <a:avLst/>
          </a:prstGeom>
          <a:noFill/>
        </p:spPr>
        <p:txBody>
          <a:bodyPr wrap="square" rtlCol="0" anchor="t">
            <a:spAutoFit/>
          </a:bodyPr>
          <a:lstStyle/>
          <a:p>
            <a:pPr lvl="1" fontAlgn="auto">
              <a:lnSpc>
                <a:spcPct val="130000"/>
              </a:lnSpc>
            </a:pPr>
            <a:endParaRPr lang="en-US" altLang="zh-CN"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endParaRPr>
          </a:p>
          <a:p>
            <a:pPr lvl="1" algn="ctr">
              <a:lnSpc>
                <a:spcPct val="200000"/>
              </a:lnSpc>
            </a:pPr>
            <a:r>
              <a:rPr lang="en-US" altLang="zh-CN" sz="36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3	</a:t>
            </a:r>
            <a:r>
              <a:rPr lang="zh-CN" altLang="en-US" sz="36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项目相关</a:t>
            </a:r>
          </a:p>
          <a:p>
            <a:pPr lvl="2">
              <a:lnSpc>
                <a:spcPct val="130000"/>
              </a:lnSpc>
            </a:pPr>
            <a:r>
              <a:rPr lang="en-US" altLang="zh-CN"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	</a:t>
            </a:r>
          </a:p>
          <a:p>
            <a:pPr lvl="2">
              <a:lnSpc>
                <a:spcPct val="130000"/>
              </a:lnSpc>
            </a:pP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  分工、进度、</a:t>
            </a:r>
            <a:r>
              <a:rPr lang="en-US" altLang="zh-CN"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API</a:t>
            </a: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设计、</a:t>
            </a:r>
            <a:r>
              <a:rPr lang="en-US" altLang="zh-CN"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demo</a:t>
            </a: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展示</a:t>
            </a:r>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pPr algn="ctr"/>
            <a:fld id="{9A0DB2DC-4C9A-4742-B13C-FB6460FD3503}" type="slidenum">
              <a:rPr lang="en-US" sz="2400">
                <a:solidFill>
                  <a:schemeClr val="bg1"/>
                </a:solidFill>
              </a:rPr>
              <a:pPr algn="ctr"/>
              <a:t>15</a:t>
            </a:fld>
            <a:endParaRPr lang="en-US" sz="2400" dirty="0">
              <a:solidFill>
                <a:schemeClr val="bg1"/>
              </a:solidFill>
            </a:endParaRPr>
          </a:p>
        </p:txBody>
      </p:sp>
    </p:spTree>
    <p:extLst>
      <p:ext uri="{BB962C8B-B14F-4D97-AF65-F5344CB8AC3E}">
        <p14:creationId xmlns:p14="http://schemas.microsoft.com/office/powerpoint/2010/main" val="641343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分工</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16</a:t>
            </a:fld>
            <a:endParaRPr lang="en-US" sz="2400" dirty="0">
              <a:solidFill>
                <a:schemeClr val="bg1"/>
              </a:solidFill>
            </a:endParaRPr>
          </a:p>
        </p:txBody>
      </p:sp>
      <p:sp>
        <p:nvSpPr>
          <p:cNvPr id="9" name="Text Box 2">
            <a:extLst>
              <a:ext uri="{FF2B5EF4-FFF2-40B4-BE49-F238E27FC236}">
                <a16:creationId xmlns:a16="http://schemas.microsoft.com/office/drawing/2014/main" id="{003BBBA3-3B79-4AFB-817E-310A816AF51F}"/>
              </a:ext>
            </a:extLst>
          </p:cNvPr>
          <p:cNvSpPr txBox="1"/>
          <p:nvPr/>
        </p:nvSpPr>
        <p:spPr>
          <a:xfrm>
            <a:off x="1079501" y="1009804"/>
            <a:ext cx="9588500" cy="1720536"/>
          </a:xfrm>
          <a:prstGeom prst="rect">
            <a:avLst/>
          </a:prstGeom>
          <a:noFill/>
        </p:spPr>
        <p:txBody>
          <a:bodyPr wrap="square" rtlCol="0" anchor="t">
            <a:spAutoFit/>
          </a:bodyPr>
          <a:lstStyle/>
          <a:p>
            <a:pPr lvl="1" fontAlgn="auto">
              <a:lnSpc>
                <a:spcPct val="130000"/>
              </a:lnSpc>
            </a:pPr>
            <a:r>
              <a:rPr lang="zh-CN" altLang="en-US" sz="2800" dirty="0">
                <a:solidFill>
                  <a:schemeClr val="accent5">
                    <a:lumMod val="50000"/>
                  </a:schemeClr>
                </a:solidFill>
                <a:sym typeface="+mn-ea"/>
              </a:rPr>
              <a:t>类图</a:t>
            </a:r>
            <a:r>
              <a:rPr lang="zh-CN" altLang="en-US" sz="2800" b="1" dirty="0">
                <a:solidFill>
                  <a:schemeClr val="accent5">
                    <a:lumMod val="50000"/>
                  </a:schemeClr>
                </a:solidFill>
                <a:sym typeface="+mn-ea"/>
              </a:rPr>
              <a:t>：程轶、</a:t>
            </a:r>
            <a:r>
              <a:rPr lang="zh-CN" altLang="zh-CN" sz="2800" b="1" dirty="0">
                <a:solidFill>
                  <a:schemeClr val="accent5">
                    <a:lumMod val="50000"/>
                  </a:schemeClr>
                </a:solidFill>
                <a:sym typeface="+mn-ea"/>
              </a:rPr>
              <a:t>王昱斐</a:t>
            </a:r>
            <a:r>
              <a:rPr lang="zh-CN" altLang="en-US" sz="2800" b="1" dirty="0">
                <a:solidFill>
                  <a:schemeClr val="accent5">
                    <a:lumMod val="50000"/>
                  </a:schemeClr>
                </a:solidFill>
                <a:sym typeface="+mn-ea"/>
              </a:rPr>
              <a:t>、</a:t>
            </a:r>
            <a:r>
              <a:rPr lang="zh-CN" altLang="zh-CN" sz="2800" b="1" dirty="0">
                <a:solidFill>
                  <a:schemeClr val="accent5">
                    <a:lumMod val="50000"/>
                  </a:schemeClr>
                </a:solidFill>
                <a:sym typeface="+mn-ea"/>
              </a:rPr>
              <a:t>宋泽田</a:t>
            </a:r>
            <a:endParaRPr lang="en-US" altLang="zh-CN" sz="2800" b="1" dirty="0">
              <a:solidFill>
                <a:schemeClr val="accent5">
                  <a:lumMod val="50000"/>
                </a:schemeClr>
              </a:solidFill>
              <a:sym typeface="+mn-ea"/>
            </a:endParaRPr>
          </a:p>
          <a:p>
            <a:pPr lvl="1">
              <a:lnSpc>
                <a:spcPct val="130000"/>
              </a:lnSpc>
            </a:pPr>
            <a:r>
              <a:rPr lang="zh-CN" altLang="en-US" sz="2800" dirty="0">
                <a:solidFill>
                  <a:schemeClr val="accent5">
                    <a:lumMod val="50000"/>
                  </a:schemeClr>
                </a:solidFill>
              </a:rPr>
              <a:t>顺序图、包图、状态图：</a:t>
            </a:r>
            <a:r>
              <a:rPr lang="zh-CN" altLang="en-US" sz="2800" b="1" dirty="0">
                <a:solidFill>
                  <a:schemeClr val="accent5">
                    <a:lumMod val="50000"/>
                  </a:schemeClr>
                </a:solidFill>
                <a:sym typeface="+mn-ea"/>
              </a:rPr>
              <a:t>张石然、</a:t>
            </a:r>
            <a:r>
              <a:rPr lang="zh-CN" altLang="zh-CN" sz="2800" b="1" dirty="0">
                <a:solidFill>
                  <a:schemeClr val="accent5">
                    <a:lumMod val="50000"/>
                  </a:schemeClr>
                </a:solidFill>
                <a:sym typeface="+mn-ea"/>
              </a:rPr>
              <a:t>叶文沁</a:t>
            </a:r>
            <a:r>
              <a:rPr lang="zh-CN" altLang="en-US" sz="2800" b="1" dirty="0">
                <a:solidFill>
                  <a:schemeClr val="accent5">
                    <a:lumMod val="50000"/>
                  </a:schemeClr>
                </a:solidFill>
                <a:sym typeface="+mn-ea"/>
              </a:rPr>
              <a:t>、</a:t>
            </a:r>
            <a:r>
              <a:rPr lang="zh-CN" altLang="zh-CN" sz="2800" b="1" dirty="0">
                <a:solidFill>
                  <a:schemeClr val="accent5">
                    <a:lumMod val="50000"/>
                  </a:schemeClr>
                </a:solidFill>
                <a:sym typeface="+mn-ea"/>
              </a:rPr>
              <a:t>张颢丹</a:t>
            </a:r>
            <a:endParaRPr lang="en-US" altLang="zh-CN" sz="2800" b="1" dirty="0">
              <a:solidFill>
                <a:schemeClr val="accent5">
                  <a:lumMod val="50000"/>
                </a:schemeClr>
              </a:solidFill>
              <a:sym typeface="+mn-ea"/>
            </a:endParaRPr>
          </a:p>
          <a:p>
            <a:pPr lvl="1" fontAlgn="auto">
              <a:lnSpc>
                <a:spcPct val="130000"/>
              </a:lnSpc>
            </a:pPr>
            <a:r>
              <a:rPr lang="zh-CN" altLang="en-US" sz="2800" dirty="0">
                <a:solidFill>
                  <a:schemeClr val="accent5">
                    <a:lumMod val="50000"/>
                  </a:schemeClr>
                </a:solidFill>
                <a:sym typeface="+mn-ea"/>
              </a:rPr>
              <a:t>用况图、甘特图</a:t>
            </a:r>
            <a:r>
              <a:rPr lang="zh-CN" altLang="en-US" sz="2800" b="1" dirty="0">
                <a:solidFill>
                  <a:schemeClr val="accent5">
                    <a:lumMod val="50000"/>
                  </a:schemeClr>
                </a:solidFill>
                <a:sym typeface="+mn-ea"/>
              </a:rPr>
              <a:t>：</a:t>
            </a:r>
            <a:r>
              <a:rPr lang="zh-CN" altLang="zh-CN" sz="2800" b="1" dirty="0">
                <a:solidFill>
                  <a:schemeClr val="accent5">
                    <a:lumMod val="50000"/>
                  </a:schemeClr>
                </a:solidFill>
                <a:sym typeface="+mn-ea"/>
              </a:rPr>
              <a:t>余卓</a:t>
            </a:r>
            <a:r>
              <a:rPr lang="zh-CN" altLang="en-US" sz="2800" b="1" dirty="0">
                <a:solidFill>
                  <a:schemeClr val="accent5">
                    <a:lumMod val="50000"/>
                  </a:schemeClr>
                </a:solidFill>
                <a:sym typeface="+mn-ea"/>
              </a:rPr>
              <a:t>、</a:t>
            </a:r>
            <a:r>
              <a:rPr lang="zh-CN" altLang="zh-CN" sz="2800" b="1" dirty="0">
                <a:solidFill>
                  <a:schemeClr val="accent5">
                    <a:lumMod val="50000"/>
                  </a:schemeClr>
                </a:solidFill>
                <a:sym typeface="+mn-ea"/>
              </a:rPr>
              <a:t>滕沅建</a:t>
            </a:r>
            <a:endParaRPr lang="en-US" altLang="zh-CN" sz="2800" b="1" dirty="0">
              <a:solidFill>
                <a:schemeClr val="accent5">
                  <a:lumMod val="50000"/>
                </a:schemeClr>
              </a:solidFill>
              <a:sym typeface="+mn-ea"/>
            </a:endParaRPr>
          </a:p>
        </p:txBody>
      </p:sp>
      <p:graphicFrame>
        <p:nvGraphicFramePr>
          <p:cNvPr id="3" name="表格 2">
            <a:extLst>
              <a:ext uri="{FF2B5EF4-FFF2-40B4-BE49-F238E27FC236}">
                <a16:creationId xmlns:a16="http://schemas.microsoft.com/office/drawing/2014/main" id="{F34E09FF-28D1-4E5A-9E88-C0BD72019835}"/>
              </a:ext>
            </a:extLst>
          </p:cNvPr>
          <p:cNvGraphicFramePr>
            <a:graphicFrameLocks noGrp="1"/>
          </p:cNvGraphicFramePr>
          <p:nvPr>
            <p:extLst>
              <p:ext uri="{D42A27DB-BD31-4B8C-83A1-F6EECF244321}">
                <p14:modId xmlns:p14="http://schemas.microsoft.com/office/powerpoint/2010/main" val="1014075335"/>
              </p:ext>
            </p:extLst>
          </p:nvPr>
        </p:nvGraphicFramePr>
        <p:xfrm>
          <a:off x="1809751" y="3438433"/>
          <a:ext cx="8538936" cy="2178595"/>
        </p:xfrm>
        <a:graphic>
          <a:graphicData uri="http://schemas.openxmlformats.org/drawingml/2006/table">
            <a:tbl>
              <a:tblPr firstRow="1" bandRow="1">
                <a:tableStyleId>{5C22544A-7EE6-4342-B048-85BDC9FD1C3A}</a:tableStyleId>
              </a:tblPr>
              <a:tblGrid>
                <a:gridCol w="2846312">
                  <a:extLst>
                    <a:ext uri="{9D8B030D-6E8A-4147-A177-3AD203B41FA5}">
                      <a16:colId xmlns:a16="http://schemas.microsoft.com/office/drawing/2014/main" val="632224252"/>
                    </a:ext>
                  </a:extLst>
                </a:gridCol>
                <a:gridCol w="2846312">
                  <a:extLst>
                    <a:ext uri="{9D8B030D-6E8A-4147-A177-3AD203B41FA5}">
                      <a16:colId xmlns:a16="http://schemas.microsoft.com/office/drawing/2014/main" val="1608809641"/>
                    </a:ext>
                  </a:extLst>
                </a:gridCol>
                <a:gridCol w="2846312">
                  <a:extLst>
                    <a:ext uri="{9D8B030D-6E8A-4147-A177-3AD203B41FA5}">
                      <a16:colId xmlns:a16="http://schemas.microsoft.com/office/drawing/2014/main" val="774848877"/>
                    </a:ext>
                  </a:extLst>
                </a:gridCol>
              </a:tblGrid>
              <a:tr h="435719">
                <a:tc>
                  <a:txBody>
                    <a:bodyPr/>
                    <a:lstStyle/>
                    <a:p>
                      <a:pPr algn="ctr"/>
                      <a:endParaRPr lang="zh-CN" altLang="en-US" sz="2000" b="1" dirty="0"/>
                    </a:p>
                  </a:txBody>
                  <a:tcPr/>
                </a:tc>
                <a:tc>
                  <a:txBody>
                    <a:bodyPr/>
                    <a:lstStyle/>
                    <a:p>
                      <a:pPr algn="ctr"/>
                      <a:r>
                        <a:rPr lang="zh-CN" altLang="en-US" sz="2000" b="1" dirty="0"/>
                        <a:t>前端</a:t>
                      </a:r>
                    </a:p>
                  </a:txBody>
                  <a:tcPr/>
                </a:tc>
                <a:tc>
                  <a:txBody>
                    <a:bodyPr/>
                    <a:lstStyle/>
                    <a:p>
                      <a:pPr algn="ctr"/>
                      <a:r>
                        <a:rPr lang="zh-CN" altLang="en-US" sz="2000" b="1" dirty="0"/>
                        <a:t>后端</a:t>
                      </a:r>
                    </a:p>
                  </a:txBody>
                  <a:tcPr/>
                </a:tc>
                <a:extLst>
                  <a:ext uri="{0D108BD9-81ED-4DB2-BD59-A6C34878D82A}">
                    <a16:rowId xmlns:a16="http://schemas.microsoft.com/office/drawing/2014/main" val="4009159450"/>
                  </a:ext>
                </a:extLst>
              </a:tr>
              <a:tr h="435719">
                <a:tc>
                  <a:txBody>
                    <a:bodyPr/>
                    <a:lstStyle/>
                    <a:p>
                      <a:pPr algn="ctr"/>
                      <a:r>
                        <a:rPr lang="zh-CN" altLang="en-US" sz="2000" b="1" dirty="0"/>
                        <a:t>管理员相关</a:t>
                      </a:r>
                    </a:p>
                  </a:txBody>
                  <a:tcPr/>
                </a:tc>
                <a:tc>
                  <a:txBody>
                    <a:bodyPr/>
                    <a:lstStyle/>
                    <a:p>
                      <a:pPr algn="ctr"/>
                      <a:r>
                        <a:rPr lang="zh-CN" altLang="en-US" sz="2000" b="1" dirty="0"/>
                        <a:t>余卓</a:t>
                      </a:r>
                    </a:p>
                  </a:txBody>
                  <a:tcPr/>
                </a:tc>
                <a:tc>
                  <a:txBody>
                    <a:bodyPr/>
                    <a:lstStyle/>
                    <a:p>
                      <a:pPr algn="ctr"/>
                      <a:r>
                        <a:rPr lang="zh-CN" altLang="en-US" sz="2000" b="1" dirty="0"/>
                        <a:t>滕沅建</a:t>
                      </a:r>
                    </a:p>
                  </a:txBody>
                  <a:tcPr/>
                </a:tc>
                <a:extLst>
                  <a:ext uri="{0D108BD9-81ED-4DB2-BD59-A6C34878D82A}">
                    <a16:rowId xmlns:a16="http://schemas.microsoft.com/office/drawing/2014/main" val="3699564274"/>
                  </a:ext>
                </a:extLst>
              </a:tr>
              <a:tr h="435719">
                <a:tc>
                  <a:txBody>
                    <a:bodyPr/>
                    <a:lstStyle/>
                    <a:p>
                      <a:pPr algn="ctr"/>
                      <a:r>
                        <a:rPr lang="zh-CN" altLang="en-US" sz="2000" b="1" dirty="0"/>
                        <a:t>用户相关</a:t>
                      </a:r>
                    </a:p>
                  </a:txBody>
                  <a:tcPr/>
                </a:tc>
                <a:tc>
                  <a:txBody>
                    <a:bodyPr/>
                    <a:lstStyle/>
                    <a:p>
                      <a:pPr algn="ctr"/>
                      <a:r>
                        <a:rPr lang="zh-CN" altLang="en-US" sz="2000" b="1" dirty="0"/>
                        <a:t>宋泽田</a:t>
                      </a:r>
                    </a:p>
                  </a:txBody>
                  <a:tcPr/>
                </a:tc>
                <a:tc>
                  <a:txBody>
                    <a:bodyPr/>
                    <a:lstStyle/>
                    <a:p>
                      <a:pPr algn="ctr"/>
                      <a:r>
                        <a:rPr lang="zh-CN" altLang="en-US" sz="2000" b="1" dirty="0"/>
                        <a:t>张颢丹</a:t>
                      </a:r>
                    </a:p>
                  </a:txBody>
                  <a:tcPr/>
                </a:tc>
                <a:extLst>
                  <a:ext uri="{0D108BD9-81ED-4DB2-BD59-A6C34878D82A}">
                    <a16:rowId xmlns:a16="http://schemas.microsoft.com/office/drawing/2014/main" val="2921197308"/>
                  </a:ext>
                </a:extLst>
              </a:tr>
              <a:tr h="435719">
                <a:tc>
                  <a:txBody>
                    <a:bodyPr/>
                    <a:lstStyle/>
                    <a:p>
                      <a:pPr algn="ctr"/>
                      <a:r>
                        <a:rPr lang="zh-CN" altLang="en-US" sz="2000" b="1" dirty="0"/>
                        <a:t>动态</a:t>
                      </a:r>
                    </a:p>
                  </a:txBody>
                  <a:tcPr/>
                </a:tc>
                <a:tc>
                  <a:txBody>
                    <a:bodyPr/>
                    <a:lstStyle/>
                    <a:p>
                      <a:pPr algn="ctr"/>
                      <a:r>
                        <a:rPr lang="zh-CN" altLang="en-US" sz="2000" b="1" dirty="0"/>
                        <a:t>张石然</a:t>
                      </a:r>
                    </a:p>
                  </a:txBody>
                  <a:tcPr/>
                </a:tc>
                <a:tc>
                  <a:txBody>
                    <a:bodyPr/>
                    <a:lstStyle/>
                    <a:p>
                      <a:pPr algn="ctr"/>
                      <a:r>
                        <a:rPr lang="zh-CN" altLang="en-US" sz="2000" b="1" dirty="0"/>
                        <a:t>叶文沁</a:t>
                      </a:r>
                    </a:p>
                  </a:txBody>
                  <a:tcPr/>
                </a:tc>
                <a:extLst>
                  <a:ext uri="{0D108BD9-81ED-4DB2-BD59-A6C34878D82A}">
                    <a16:rowId xmlns:a16="http://schemas.microsoft.com/office/drawing/2014/main" val="3324993029"/>
                  </a:ext>
                </a:extLst>
              </a:tr>
              <a:tr h="435719">
                <a:tc>
                  <a:txBody>
                    <a:bodyPr/>
                    <a:lstStyle/>
                    <a:p>
                      <a:pPr algn="ctr"/>
                      <a:r>
                        <a:rPr lang="zh-CN" altLang="en-US" sz="2000" b="1" dirty="0"/>
                        <a:t>猫咪档案</a:t>
                      </a:r>
                    </a:p>
                  </a:txBody>
                  <a:tcPr/>
                </a:tc>
                <a:tc>
                  <a:txBody>
                    <a:bodyPr/>
                    <a:lstStyle/>
                    <a:p>
                      <a:pPr algn="ctr"/>
                      <a:r>
                        <a:rPr lang="zh-CN" altLang="en-US" sz="2000" b="1" dirty="0"/>
                        <a:t>程轶</a:t>
                      </a:r>
                    </a:p>
                  </a:txBody>
                  <a:tcPr/>
                </a:tc>
                <a:tc>
                  <a:txBody>
                    <a:bodyPr/>
                    <a:lstStyle/>
                    <a:p>
                      <a:pPr algn="ctr"/>
                      <a:r>
                        <a:rPr lang="zh-CN" altLang="en-US" sz="2000" b="1" dirty="0"/>
                        <a:t>王昱斐</a:t>
                      </a:r>
                    </a:p>
                  </a:txBody>
                  <a:tcPr/>
                </a:tc>
                <a:extLst>
                  <a:ext uri="{0D108BD9-81ED-4DB2-BD59-A6C34878D82A}">
                    <a16:rowId xmlns:a16="http://schemas.microsoft.com/office/drawing/2014/main" val="1178470583"/>
                  </a:ext>
                </a:extLst>
              </a:tr>
            </a:tbl>
          </a:graphicData>
        </a:graphic>
      </p:graphicFrame>
    </p:spTree>
    <p:extLst>
      <p:ext uri="{BB962C8B-B14F-4D97-AF65-F5344CB8AC3E}">
        <p14:creationId xmlns:p14="http://schemas.microsoft.com/office/powerpoint/2010/main" val="269147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进度</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17</a:t>
            </a:fld>
            <a:endParaRPr lang="en-US" sz="2400" dirty="0">
              <a:solidFill>
                <a:schemeClr val="bg1"/>
              </a:solidFill>
            </a:endParaRPr>
          </a:p>
        </p:txBody>
      </p:sp>
      <p:pic>
        <p:nvPicPr>
          <p:cNvPr id="5" name="图片 4">
            <a:extLst>
              <a:ext uri="{FF2B5EF4-FFF2-40B4-BE49-F238E27FC236}">
                <a16:creationId xmlns:a16="http://schemas.microsoft.com/office/drawing/2014/main" id="{553C6404-6D84-B447-A529-EC30F6CD2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53440"/>
            <a:ext cx="12192000" cy="5151120"/>
          </a:xfrm>
          <a:prstGeom prst="rect">
            <a:avLst/>
          </a:prstGeom>
        </p:spPr>
      </p:pic>
    </p:spTree>
    <p:extLst>
      <p:ext uri="{BB962C8B-B14F-4D97-AF65-F5344CB8AC3E}">
        <p14:creationId xmlns:p14="http://schemas.microsoft.com/office/powerpoint/2010/main" val="3104504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600" b="1" dirty="0">
                <a:solidFill>
                  <a:schemeClr val="accent5">
                    <a:lumMod val="75000"/>
                  </a:schemeClr>
                </a:solidFill>
                <a:latin typeface="黑体" panose="02010609060101010101" charset="-122"/>
                <a:ea typeface="黑体" panose="02010609060101010101" charset="-122"/>
              </a:rPr>
              <a:t>API</a:t>
            </a:r>
            <a:r>
              <a:rPr lang="zh-CN" altLang="en-US" sz="3600" b="1" dirty="0">
                <a:solidFill>
                  <a:schemeClr val="accent5">
                    <a:lumMod val="75000"/>
                  </a:schemeClr>
                </a:solidFill>
                <a:latin typeface="黑体" panose="02010609060101010101" charset="-122"/>
                <a:ea typeface="黑体" panose="02010609060101010101" charset="-122"/>
              </a:rPr>
              <a:t>设计</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18</a:t>
            </a:fld>
            <a:endParaRPr lang="en-US" sz="2400" dirty="0">
              <a:solidFill>
                <a:schemeClr val="bg1"/>
              </a:solidFill>
            </a:endParaRPr>
          </a:p>
        </p:txBody>
      </p:sp>
      <p:sp>
        <p:nvSpPr>
          <p:cNvPr id="4" name="文本框 3">
            <a:extLst>
              <a:ext uri="{FF2B5EF4-FFF2-40B4-BE49-F238E27FC236}">
                <a16:creationId xmlns:a16="http://schemas.microsoft.com/office/drawing/2014/main" id="{B77D8AF8-4FA6-8C4A-A364-4F53B6CA0F4C}"/>
              </a:ext>
            </a:extLst>
          </p:cNvPr>
          <p:cNvSpPr txBox="1"/>
          <p:nvPr/>
        </p:nvSpPr>
        <p:spPr>
          <a:xfrm>
            <a:off x="1825082" y="1710047"/>
            <a:ext cx="1556836" cy="400110"/>
          </a:xfrm>
          <a:prstGeom prst="rect">
            <a:avLst/>
          </a:prstGeom>
          <a:noFill/>
        </p:spPr>
        <p:txBody>
          <a:bodyPr wrap="none" rtlCol="0">
            <a:spAutoFit/>
          </a:bodyPr>
          <a:lstStyle/>
          <a:p>
            <a:r>
              <a:rPr kumimoji="1" lang="zh-CN" altLang="en-US" sz="2000" dirty="0"/>
              <a:t>见</a:t>
            </a:r>
            <a:r>
              <a:rPr kumimoji="1" lang="en-US" altLang="zh-CN" sz="2000" dirty="0"/>
              <a:t>API</a:t>
            </a:r>
            <a:r>
              <a:rPr kumimoji="1" lang="zh-CN" altLang="en-US" sz="2000" dirty="0"/>
              <a:t>文档。</a:t>
            </a:r>
          </a:p>
        </p:txBody>
      </p:sp>
    </p:spTree>
    <p:extLst>
      <p:ext uri="{BB962C8B-B14F-4D97-AF65-F5344CB8AC3E}">
        <p14:creationId xmlns:p14="http://schemas.microsoft.com/office/powerpoint/2010/main" val="1448334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effectLst/>
                <a:latin typeface="黑体" panose="02010609060101010101" charset="-122"/>
                <a:ea typeface="黑体" panose="02010609060101010101" charset="-122"/>
              </a:rPr>
              <a:t>服务器结构</a:t>
            </a: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19</a:t>
            </a:fld>
            <a:endParaRPr lang="en-US" sz="2400" dirty="0">
              <a:solidFill>
                <a:schemeClr val="bg1"/>
              </a:solidFill>
            </a:endParaRPr>
          </a:p>
        </p:txBody>
      </p:sp>
      <p:pic>
        <p:nvPicPr>
          <p:cNvPr id="5" name="图片 4">
            <a:extLst>
              <a:ext uri="{FF2B5EF4-FFF2-40B4-BE49-F238E27FC236}">
                <a16:creationId xmlns:a16="http://schemas.microsoft.com/office/drawing/2014/main" id="{4AA6DDDA-F649-5F42-8C63-66390C138E3D}"/>
              </a:ext>
            </a:extLst>
          </p:cNvPr>
          <p:cNvPicPr>
            <a:picLocks noChangeAspect="1"/>
          </p:cNvPicPr>
          <p:nvPr/>
        </p:nvPicPr>
        <p:blipFill rotWithShape="1">
          <a:blip r:embed="rId4">
            <a:extLst>
              <a:ext uri="{28A0092B-C50C-407E-A947-70E740481C1C}">
                <a14:useLocalDpi xmlns:a14="http://schemas.microsoft.com/office/drawing/2010/main" val="0"/>
              </a:ext>
            </a:extLst>
          </a:blip>
          <a:srcRect t="1196"/>
          <a:stretch/>
        </p:blipFill>
        <p:spPr>
          <a:xfrm>
            <a:off x="2487930" y="1158240"/>
            <a:ext cx="8169910" cy="4304621"/>
          </a:xfrm>
          <a:prstGeom prst="rect">
            <a:avLst/>
          </a:prstGeom>
        </p:spPr>
      </p:pic>
    </p:spTree>
    <p:extLst>
      <p:ext uri="{BB962C8B-B14F-4D97-AF65-F5344CB8AC3E}">
        <p14:creationId xmlns:p14="http://schemas.microsoft.com/office/powerpoint/2010/main" val="203609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目录</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10" name="Text Box 9"/>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179705" tIns="179705" rIns="179705" bIns="179705" rtlCol="0">
            <a:spAutoFit/>
          </a:bodyPr>
          <a:lstStyle/>
          <a:p>
            <a:fld id="{9A0DB2DC-4C9A-4742-B13C-FB6460FD3503}" type="slidenum">
              <a:rPr lang="en-US" sz="2400">
                <a:solidFill>
                  <a:schemeClr val="bg1"/>
                </a:solidFill>
              </a:rPr>
              <a:t>2</a:t>
            </a:fld>
            <a:endParaRPr lang="en-US" sz="2400">
              <a:solidFill>
                <a:schemeClr val="bg1"/>
              </a:solidFill>
            </a:endParaRPr>
          </a:p>
        </p:txBody>
      </p:sp>
      <p:sp>
        <p:nvSpPr>
          <p:cNvPr id="3" name="Text Box 2"/>
          <p:cNvSpPr txBox="1"/>
          <p:nvPr/>
        </p:nvSpPr>
        <p:spPr>
          <a:xfrm>
            <a:off x="1493995" y="1181100"/>
            <a:ext cx="9185593" cy="4242700"/>
          </a:xfrm>
          <a:prstGeom prst="rect">
            <a:avLst/>
          </a:prstGeom>
          <a:noFill/>
        </p:spPr>
        <p:txBody>
          <a:bodyPr wrap="square" rtlCol="0" anchor="t">
            <a:spAutoFit/>
          </a:bodyPr>
          <a:lstStyle/>
          <a:p>
            <a:pPr lvl="1" fontAlgn="auto">
              <a:lnSpc>
                <a:spcPct val="130000"/>
              </a:lnSpc>
            </a:pPr>
            <a:r>
              <a:rPr lang="en-US" altLang="zh-CN" sz="32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1	</a:t>
            </a:r>
            <a:r>
              <a:rPr lang="zh-CN" altLang="en-US" sz="32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面向对象分析</a:t>
            </a:r>
            <a:endParaRPr lang="en-US" altLang="zh-CN" sz="3200" b="1" dirty="0">
              <a:solidFill>
                <a:schemeClr val="accent5">
                  <a:lumMod val="50000"/>
                </a:schemeClr>
              </a:solidFill>
              <a:latin typeface="黑体" panose="02010609060101010101" charset="-122"/>
              <a:ea typeface="黑体" panose="02010609060101010101" charset="-122"/>
              <a:cs typeface="黑体" panose="02010609060101010101" charset="-122"/>
              <a:sym typeface="+mn-ea"/>
            </a:endParaRPr>
          </a:p>
          <a:p>
            <a:pPr marL="1371600" lvl="2" indent="-457200">
              <a:lnSpc>
                <a:spcPct val="130000"/>
              </a:lnSpc>
              <a:buFont typeface="Arial" panose="020B0604020202020204" pitchFamily="34" charset="0"/>
              <a:buChar char="•"/>
            </a:pP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用况图、类图、状态图、顺序图、活动图、包图</a:t>
            </a:r>
          </a:p>
          <a:p>
            <a:pPr lvl="1" fontAlgn="auto">
              <a:lnSpc>
                <a:spcPct val="130000"/>
              </a:lnSpc>
            </a:pPr>
            <a:r>
              <a:rPr lang="en-US" altLang="zh-CN" sz="32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2	</a:t>
            </a:r>
            <a:r>
              <a:rPr lang="zh-CN" altLang="en-US" sz="32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面向对象设计</a:t>
            </a:r>
          </a:p>
          <a:p>
            <a:pPr marL="1371600" lvl="2" indent="-457200">
              <a:lnSpc>
                <a:spcPct val="130000"/>
              </a:lnSpc>
              <a:buFont typeface="Arial" panose="020B0604020202020204" pitchFamily="34" charset="0"/>
              <a:buChar char="•"/>
            </a:pP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问题域设计、人机交互设计、数据管理设计、控制驱动设计</a:t>
            </a:r>
          </a:p>
          <a:p>
            <a:pPr lvl="1" fontAlgn="auto">
              <a:lnSpc>
                <a:spcPct val="130000"/>
              </a:lnSpc>
            </a:pPr>
            <a:r>
              <a:rPr lang="en-US" altLang="zh-CN" sz="32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3	</a:t>
            </a:r>
            <a:r>
              <a:rPr lang="zh-CN" altLang="en-US" sz="32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项目相关</a:t>
            </a:r>
          </a:p>
          <a:p>
            <a:pPr marL="1371600" lvl="2" indent="-457200">
              <a:lnSpc>
                <a:spcPct val="130000"/>
              </a:lnSpc>
              <a:buFont typeface="Arial" panose="020B0604020202020204" pitchFamily="34" charset="0"/>
              <a:buChar char="•"/>
            </a:pP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分工、进度、</a:t>
            </a:r>
            <a:r>
              <a:rPr lang="en-US" altLang="zh-CN"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API</a:t>
            </a: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设计、</a:t>
            </a:r>
            <a:r>
              <a:rPr lang="en-US" altLang="zh-CN"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demo</a:t>
            </a: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展示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21640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600" b="1" dirty="0">
                <a:solidFill>
                  <a:schemeClr val="accent5">
                    <a:lumMod val="75000"/>
                  </a:schemeClr>
                </a:solidFill>
                <a:effectLst/>
                <a:latin typeface="黑体" panose="02010609060101010101" charset="-122"/>
                <a:ea typeface="黑体" panose="02010609060101010101" charset="-122"/>
              </a:rPr>
              <a:t>Demo</a:t>
            </a:r>
            <a:r>
              <a:rPr lang="zh-CN" altLang="en-US" sz="3600" b="1" dirty="0">
                <a:solidFill>
                  <a:schemeClr val="accent5">
                    <a:lumMod val="75000"/>
                  </a:schemeClr>
                </a:solidFill>
                <a:effectLst/>
                <a:latin typeface="黑体" panose="02010609060101010101" charset="-122"/>
                <a:ea typeface="黑体" panose="02010609060101010101" charset="-122"/>
              </a:rPr>
              <a:t>展示</a:t>
            </a:r>
          </a:p>
        </p:txBody>
      </p:sp>
      <p:pic>
        <p:nvPicPr>
          <p:cNvPr id="6" name="Content Placeholder 5"/>
          <p:cNvPicPr>
            <a:picLocks noGrp="1" noChangeAspect="1"/>
          </p:cNvPicPr>
          <p:nvPr>
            <p:ph sz="half" idx="2"/>
          </p:nvPr>
        </p:nvPicPr>
        <p:blipFill>
          <a:blip r:embed="rId6"/>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7"/>
            <a:tile tx="-38100" ty="0" sx="100000" sy="100000" flip="x" algn="l"/>
          </a:blipFill>
        </p:spPr>
        <p:txBody>
          <a:bodyPr wrap="square" tIns="144145" rtlCol="0">
            <a:spAutoFit/>
          </a:bodyPr>
          <a:lstStyle/>
          <a:p>
            <a:endParaRPr lang="en-US"/>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20</a:t>
            </a:fld>
            <a:endParaRPr lang="en-US" sz="2400" dirty="0">
              <a:solidFill>
                <a:schemeClr val="bg1"/>
              </a:solidFill>
            </a:endParaRPr>
          </a:p>
        </p:txBody>
      </p:sp>
      <p:pic>
        <p:nvPicPr>
          <p:cNvPr id="4" name="1588181447103711">
            <a:hlinkClick r:id="" action="ppaction://media"/>
            <a:extLst>
              <a:ext uri="{FF2B5EF4-FFF2-40B4-BE49-F238E27FC236}">
                <a16:creationId xmlns:a16="http://schemas.microsoft.com/office/drawing/2014/main" id="{C384E6BB-7F51-4947-AF80-8989A4475FA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042150" y="12387"/>
            <a:ext cx="3771900" cy="6858000"/>
          </a:xfrm>
          <a:prstGeom prst="rect">
            <a:avLst/>
          </a:prstGeom>
        </p:spPr>
      </p:pic>
      <p:pic>
        <p:nvPicPr>
          <p:cNvPr id="5" name="Android Emulator - Pixel_3_API_R_5554 2020-04-30 10-02-24">
            <a:hlinkClick r:id="" action="ppaction://media"/>
            <a:extLst>
              <a:ext uri="{FF2B5EF4-FFF2-40B4-BE49-F238E27FC236}">
                <a16:creationId xmlns:a16="http://schemas.microsoft.com/office/drawing/2014/main" id="{DA600B76-69D4-2641-92C4-D26051F009C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825750" y="12387"/>
            <a:ext cx="3251200" cy="6858000"/>
          </a:xfrm>
          <a:prstGeom prst="rect">
            <a:avLst/>
          </a:prstGeom>
        </p:spPr>
      </p:pic>
    </p:spTree>
    <p:extLst>
      <p:ext uri="{BB962C8B-B14F-4D97-AF65-F5344CB8AC3E}">
        <p14:creationId xmlns:p14="http://schemas.microsoft.com/office/powerpoint/2010/main" val="320104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73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5715" y="646493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4" name="Rectangles 3"/>
          <p:cNvSpPr/>
          <p:nvPr/>
        </p:nvSpPr>
        <p:spPr>
          <a:xfrm>
            <a:off x="2317115" y="1788795"/>
            <a:ext cx="7257415" cy="3153410"/>
          </a:xfrm>
          <a:prstGeom prst="rect">
            <a:avLst/>
          </a:prstGeom>
          <a:noFill/>
          <a:ln>
            <a:noFill/>
          </a:ln>
        </p:spPr>
        <p:txBody>
          <a:bodyPr wrap="none" rtlCol="0" anchor="t">
            <a:spAutoFit/>
            <a:scene3d>
              <a:camera prst="orthographicFront"/>
              <a:lightRig rig="threePt" dir="t"/>
            </a:scene3d>
          </a:bodyPr>
          <a:lstStyle/>
          <a:p>
            <a:pPr algn="ctr"/>
            <a:r>
              <a:rPr lang="en-US" altLang="zh-CN" sz="199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 &amp; A</a:t>
            </a:r>
          </a:p>
        </p:txBody>
      </p:sp>
      <p:sp>
        <p:nvSpPr>
          <p:cNvPr id="16" name="Text Box 15"/>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fld id="{9A0DB2DC-4C9A-4742-B13C-FB6460FD3503}" type="slidenum">
              <a:rPr lang="en-US" sz="2400">
                <a:solidFill>
                  <a:schemeClr val="bg1"/>
                </a:solidFill>
              </a:rPr>
              <a:t>21</a:t>
            </a:fld>
            <a:endParaRPr lang="en-US" sz="24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10" name="Text Box 9"/>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179705" tIns="179705" rIns="179705" bIns="179705" rtlCol="0">
            <a:spAutoFit/>
          </a:bodyPr>
          <a:lstStyle/>
          <a:p>
            <a:fld id="{9A0DB2DC-4C9A-4742-B13C-FB6460FD3503}" type="slidenum">
              <a:rPr lang="en-US" sz="2400">
                <a:solidFill>
                  <a:schemeClr val="bg1"/>
                </a:solidFill>
              </a:rPr>
              <a:t>3</a:t>
            </a:fld>
            <a:endParaRPr lang="en-US" sz="2400">
              <a:solidFill>
                <a:schemeClr val="bg1"/>
              </a:solidFill>
            </a:endParaRPr>
          </a:p>
        </p:txBody>
      </p:sp>
      <p:sp>
        <p:nvSpPr>
          <p:cNvPr id="3" name="Text Box 2"/>
          <p:cNvSpPr txBox="1"/>
          <p:nvPr/>
        </p:nvSpPr>
        <p:spPr>
          <a:xfrm>
            <a:off x="1493995" y="1524221"/>
            <a:ext cx="9185593" cy="1681038"/>
          </a:xfrm>
          <a:prstGeom prst="rect">
            <a:avLst/>
          </a:prstGeom>
          <a:noFill/>
        </p:spPr>
        <p:txBody>
          <a:bodyPr wrap="square" rtlCol="0" anchor="t">
            <a:spAutoFit/>
          </a:bodyPr>
          <a:lstStyle/>
          <a:p>
            <a:pPr lvl="1" algn="ctr" fontAlgn="auto">
              <a:lnSpc>
                <a:spcPct val="130000"/>
              </a:lnSpc>
            </a:pPr>
            <a:r>
              <a:rPr lang="en-US" altLang="zh-CN" sz="36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1	</a:t>
            </a:r>
            <a:r>
              <a:rPr lang="zh-CN" altLang="en-US" sz="36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面向对象分析</a:t>
            </a:r>
            <a:endParaRPr lang="en-US" altLang="zh-CN" sz="3600" b="1" dirty="0">
              <a:solidFill>
                <a:schemeClr val="accent5">
                  <a:lumMod val="50000"/>
                </a:schemeClr>
              </a:solidFill>
              <a:latin typeface="黑体" panose="02010609060101010101" charset="-122"/>
              <a:ea typeface="黑体" panose="02010609060101010101" charset="-122"/>
              <a:cs typeface="黑体" panose="02010609060101010101" charset="-122"/>
              <a:sym typeface="+mn-ea"/>
            </a:endParaRPr>
          </a:p>
          <a:p>
            <a:pPr lvl="2">
              <a:lnSpc>
                <a:spcPct val="250000"/>
              </a:lnSpc>
            </a:pP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用况图、类图、状态图、顺序图、活动图、包图</a:t>
            </a:r>
          </a:p>
        </p:txBody>
      </p:sp>
    </p:spTree>
    <p:extLst>
      <p:ext uri="{BB962C8B-B14F-4D97-AF65-F5344CB8AC3E}">
        <p14:creationId xmlns:p14="http://schemas.microsoft.com/office/powerpoint/2010/main" val="1964073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4699635"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用况图</a:t>
            </a:r>
            <a:endParaRPr lang="zh-CN" altLang="en-US" sz="3600" b="1" dirty="0">
              <a:solidFill>
                <a:schemeClr val="accent5">
                  <a:lumMod val="75000"/>
                </a:schemeClr>
              </a:solidFill>
              <a:effectLst/>
              <a:latin typeface="黑体" panose="02010609060101010101" charset="-122"/>
              <a:ea typeface="黑体" panose="02010609060101010101" charset="-122"/>
            </a:endParaRP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10" name="Text Box 9"/>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179705" tIns="179705" rIns="179705" bIns="179705" rtlCol="0">
            <a:spAutoFit/>
          </a:bodyPr>
          <a:lstStyle/>
          <a:p>
            <a:fld id="{9A0DB2DC-4C9A-4742-B13C-FB6460FD3503}" type="slidenum">
              <a:rPr lang="en-US" sz="2400">
                <a:solidFill>
                  <a:schemeClr val="bg1"/>
                </a:solidFill>
              </a:rPr>
              <a:t>4</a:t>
            </a:fld>
            <a:endParaRPr lang="en-US" sz="2400">
              <a:solidFill>
                <a:schemeClr val="bg1"/>
              </a:solidFill>
            </a:endParaRPr>
          </a:p>
        </p:txBody>
      </p:sp>
      <p:pic>
        <p:nvPicPr>
          <p:cNvPr id="15" name="内容占位符 14">
            <a:extLst>
              <a:ext uri="{FF2B5EF4-FFF2-40B4-BE49-F238E27FC236}">
                <a16:creationId xmlns:a16="http://schemas.microsoft.com/office/drawing/2014/main" id="{AE6F2BB0-22F4-464C-A6ED-668459BEADC4}"/>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274740" y="1240866"/>
            <a:ext cx="8621371" cy="4860772"/>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799719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effectLst/>
                <a:latin typeface="黑体" panose="02010609060101010101" charset="-122"/>
                <a:ea typeface="黑体" panose="02010609060101010101" charset="-122"/>
              </a:rPr>
              <a:t>类图</a:t>
            </a: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10" name="Text Box 9"/>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179705" tIns="179705" rIns="179705" bIns="179705" rtlCol="0">
            <a:spAutoFit/>
          </a:bodyPr>
          <a:lstStyle/>
          <a:p>
            <a:fld id="{9A0DB2DC-4C9A-4742-B13C-FB6460FD3503}" type="slidenum">
              <a:rPr lang="en-US" sz="2400">
                <a:solidFill>
                  <a:schemeClr val="bg1"/>
                </a:solidFill>
              </a:rPr>
              <a:t>5</a:t>
            </a:fld>
            <a:endParaRPr lang="en-US" sz="2400">
              <a:solidFill>
                <a:schemeClr val="bg1"/>
              </a:solidFill>
            </a:endParaRPr>
          </a:p>
        </p:txBody>
      </p:sp>
      <p:pic>
        <p:nvPicPr>
          <p:cNvPr id="3" name="图片 2">
            <a:extLst>
              <a:ext uri="{FF2B5EF4-FFF2-40B4-BE49-F238E27FC236}">
                <a16:creationId xmlns:a16="http://schemas.microsoft.com/office/drawing/2014/main" id="{3B2B2F65-C6A1-46CF-A028-87D9A3FB42C4}"/>
              </a:ext>
            </a:extLst>
          </p:cNvPr>
          <p:cNvPicPr>
            <a:picLocks noChangeAspect="1"/>
          </p:cNvPicPr>
          <p:nvPr/>
        </p:nvPicPr>
        <p:blipFill>
          <a:blip r:embed="rId4"/>
          <a:stretch>
            <a:fillRect/>
          </a:stretch>
        </p:blipFill>
        <p:spPr>
          <a:xfrm>
            <a:off x="1981200" y="209080"/>
            <a:ext cx="7336473" cy="627498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799719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effectLst/>
                <a:latin typeface="黑体" panose="02010609060101010101" charset="-122"/>
                <a:ea typeface="黑体" panose="02010609060101010101" charset="-122"/>
              </a:rPr>
              <a:t>状态图</a:t>
            </a:r>
            <a:r>
              <a:rPr lang="en-US" altLang="zh-CN" sz="3600" b="1" dirty="0">
                <a:solidFill>
                  <a:schemeClr val="accent5">
                    <a:lumMod val="75000"/>
                  </a:schemeClr>
                </a:solidFill>
                <a:effectLst/>
                <a:latin typeface="黑体" panose="02010609060101010101" charset="-122"/>
                <a:ea typeface="黑体" panose="02010609060101010101" charset="-122"/>
              </a:rPr>
              <a:t>-</a:t>
            </a:r>
            <a:r>
              <a:rPr lang="zh-CN" altLang="en-US" sz="3600" b="1" dirty="0">
                <a:solidFill>
                  <a:schemeClr val="accent5">
                    <a:lumMod val="75000"/>
                  </a:schemeClr>
                </a:solidFill>
                <a:effectLst/>
                <a:latin typeface="黑体" panose="02010609060101010101" charset="-122"/>
                <a:ea typeface="黑体" panose="02010609060101010101" charset="-122"/>
              </a:rPr>
              <a:t>编辑动态</a:t>
            </a: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10" name="Text Box 9"/>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179705" tIns="179705" rIns="179705" bIns="179705" rtlCol="0">
            <a:spAutoFit/>
          </a:bodyPr>
          <a:lstStyle/>
          <a:p>
            <a:fld id="{9A0DB2DC-4C9A-4742-B13C-FB6460FD3503}" type="slidenum">
              <a:rPr lang="en-US" sz="2400">
                <a:solidFill>
                  <a:schemeClr val="bg1"/>
                </a:solidFill>
              </a:rPr>
              <a:t>6</a:t>
            </a:fld>
            <a:endParaRPr lang="en-US" sz="2400">
              <a:solidFill>
                <a:schemeClr val="bg1"/>
              </a:solidFill>
            </a:endParaRPr>
          </a:p>
        </p:txBody>
      </p:sp>
      <p:pic>
        <p:nvPicPr>
          <p:cNvPr id="9" name="图片 8">
            <a:extLst>
              <a:ext uri="{FF2B5EF4-FFF2-40B4-BE49-F238E27FC236}">
                <a16:creationId xmlns:a16="http://schemas.microsoft.com/office/drawing/2014/main" id="{E0AD4B7C-4805-4169-AF12-F9DB4FC8CF6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199564" y="1374986"/>
            <a:ext cx="9368490" cy="4324773"/>
          </a:xfrm>
          <a:prstGeom prst="rect">
            <a:avLst/>
          </a:prstGeom>
        </p:spPr>
      </p:pic>
    </p:spTree>
    <p:extLst>
      <p:ext uri="{BB962C8B-B14F-4D97-AF65-F5344CB8AC3E}">
        <p14:creationId xmlns:p14="http://schemas.microsoft.com/office/powerpoint/2010/main" val="2536716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FFDDE7-8E12-482C-A23E-2687CB26483B}"/>
              </a:ext>
            </a:extLst>
          </p:cNvPr>
          <p:cNvPicPr>
            <a:picLocks noChangeAspect="1"/>
          </p:cNvPicPr>
          <p:nvPr/>
        </p:nvPicPr>
        <p:blipFill>
          <a:blip r:embed="rId2"/>
          <a:stretch>
            <a:fillRect/>
          </a:stretch>
        </p:blipFill>
        <p:spPr>
          <a:xfrm>
            <a:off x="3072129" y="341946"/>
            <a:ext cx="5675631" cy="6527489"/>
          </a:xfrm>
          <a:prstGeom prst="rect">
            <a:avLst/>
          </a:prstGeom>
        </p:spPr>
      </p:pic>
      <p:sp>
        <p:nvSpPr>
          <p:cNvPr id="2" name="Title 1"/>
          <p:cNvSpPr>
            <a:spLocks noGrp="1"/>
          </p:cNvSpPr>
          <p:nvPr>
            <p:ph type="title"/>
          </p:nvPr>
        </p:nvSpPr>
        <p:spPr>
          <a:xfrm>
            <a:off x="495300" y="-83185"/>
            <a:ext cx="799719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latin typeface="黑体" panose="02010609060101010101" charset="-122"/>
                <a:ea typeface="黑体" panose="02010609060101010101" charset="-122"/>
              </a:rPr>
              <a:t>顺序</a:t>
            </a:r>
            <a:r>
              <a:rPr lang="zh-CN" altLang="en-US" sz="3600" b="1" dirty="0">
                <a:solidFill>
                  <a:schemeClr val="accent5">
                    <a:lumMod val="75000"/>
                  </a:schemeClr>
                </a:solidFill>
                <a:effectLst/>
                <a:latin typeface="黑体" panose="02010609060101010101" charset="-122"/>
                <a:ea typeface="黑体" panose="02010609060101010101" charset="-122"/>
              </a:rPr>
              <a:t>图</a:t>
            </a:r>
            <a:r>
              <a:rPr lang="en-US" altLang="zh-CN" sz="3600" b="1" dirty="0">
                <a:solidFill>
                  <a:schemeClr val="accent5">
                    <a:lumMod val="75000"/>
                  </a:schemeClr>
                </a:solidFill>
                <a:effectLst/>
                <a:latin typeface="黑体" panose="02010609060101010101" charset="-122"/>
                <a:ea typeface="黑体" panose="02010609060101010101" charset="-122"/>
              </a:rPr>
              <a:t>-</a:t>
            </a:r>
            <a:r>
              <a:rPr lang="zh-CN" altLang="en-US" sz="3600" b="1" dirty="0">
                <a:solidFill>
                  <a:schemeClr val="accent5">
                    <a:lumMod val="75000"/>
                  </a:schemeClr>
                </a:solidFill>
                <a:effectLst/>
                <a:latin typeface="黑体" panose="02010609060101010101" charset="-122"/>
                <a:ea typeface="黑体" panose="02010609060101010101" charset="-122"/>
              </a:rPr>
              <a:t>发布动态</a:t>
            </a:r>
          </a:p>
        </p:txBody>
      </p:sp>
      <p:pic>
        <p:nvPicPr>
          <p:cNvPr id="6" name="Content Placeholder 5"/>
          <p:cNvPicPr>
            <a:picLocks noGrp="1" noChangeAspect="1"/>
          </p:cNvPicPr>
          <p:nvPr>
            <p:ph sz="half" idx="2"/>
          </p:nvPr>
        </p:nvPicPr>
        <p:blipFill>
          <a:blip r:embed="rId3"/>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4"/>
            <a:tile tx="-38100" ty="0" sx="100000" sy="100000" flip="x" algn="l"/>
          </a:blipFill>
        </p:spPr>
        <p:txBody>
          <a:bodyPr wrap="square" tIns="144145" rtlCol="0">
            <a:spAutoFit/>
          </a:bodyPr>
          <a:lstStyle/>
          <a:p>
            <a:endParaRPr lang="en-US"/>
          </a:p>
        </p:txBody>
      </p:sp>
      <p:sp>
        <p:nvSpPr>
          <p:cNvPr id="10" name="Text Box 9"/>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179705" tIns="179705" rIns="179705" bIns="179705" rtlCol="0">
            <a:spAutoFit/>
          </a:bodyPr>
          <a:lstStyle/>
          <a:p>
            <a:fld id="{9A0DB2DC-4C9A-4742-B13C-FB6460FD3503}" type="slidenum">
              <a:rPr lang="en-US" sz="2400">
                <a:solidFill>
                  <a:schemeClr val="bg1"/>
                </a:solidFill>
              </a:rPr>
              <a:t>7</a:t>
            </a:fld>
            <a:endParaRPr lang="en-US" sz="2400">
              <a:solidFill>
                <a:schemeClr val="bg1"/>
              </a:solidFill>
            </a:endParaRPr>
          </a:p>
        </p:txBody>
      </p:sp>
    </p:spTree>
    <p:extLst>
      <p:ext uri="{BB962C8B-B14F-4D97-AF65-F5344CB8AC3E}">
        <p14:creationId xmlns:p14="http://schemas.microsoft.com/office/powerpoint/2010/main" val="294635945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3185"/>
            <a:ext cx="7997190" cy="950595"/>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solidFill>
                  <a:schemeClr val="accent5">
                    <a:lumMod val="75000"/>
                  </a:schemeClr>
                </a:solidFill>
                <a:effectLst/>
                <a:latin typeface="黑体" panose="02010609060101010101" charset="-122"/>
                <a:ea typeface="黑体" panose="02010609060101010101" charset="-122"/>
              </a:rPr>
              <a:t>包图</a:t>
            </a:r>
          </a:p>
        </p:txBody>
      </p:sp>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10" name="Text Box 9"/>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179705" tIns="179705" rIns="179705" bIns="179705" rtlCol="0">
            <a:spAutoFit/>
          </a:bodyPr>
          <a:lstStyle/>
          <a:p>
            <a:fld id="{9A0DB2DC-4C9A-4742-B13C-FB6460FD3503}" type="slidenum">
              <a:rPr lang="en-US" sz="2400">
                <a:solidFill>
                  <a:schemeClr val="bg1"/>
                </a:solidFill>
              </a:rPr>
              <a:t>8</a:t>
            </a:fld>
            <a:endParaRPr lang="en-US" sz="2400">
              <a:solidFill>
                <a:schemeClr val="bg1"/>
              </a:solidFill>
            </a:endParaRPr>
          </a:p>
        </p:txBody>
      </p:sp>
      <p:pic>
        <p:nvPicPr>
          <p:cNvPr id="3" name="图片 2">
            <a:extLst>
              <a:ext uri="{FF2B5EF4-FFF2-40B4-BE49-F238E27FC236}">
                <a16:creationId xmlns:a16="http://schemas.microsoft.com/office/drawing/2014/main" id="{B53F9FCF-86A4-47B7-8FDB-FFF78A38495A}"/>
              </a:ext>
            </a:extLst>
          </p:cNvPr>
          <p:cNvPicPr>
            <a:picLocks noChangeAspect="1"/>
          </p:cNvPicPr>
          <p:nvPr/>
        </p:nvPicPr>
        <p:blipFill>
          <a:blip r:embed="rId4"/>
          <a:stretch>
            <a:fillRect/>
          </a:stretch>
        </p:blipFill>
        <p:spPr>
          <a:xfrm>
            <a:off x="0" y="1077876"/>
            <a:ext cx="12192000" cy="4702247"/>
          </a:xfrm>
          <a:prstGeom prst="rect">
            <a:avLst/>
          </a:prstGeom>
        </p:spPr>
      </p:pic>
    </p:spTree>
    <p:extLst>
      <p:ext uri="{BB962C8B-B14F-4D97-AF65-F5344CB8AC3E}">
        <p14:creationId xmlns:p14="http://schemas.microsoft.com/office/powerpoint/2010/main" val="227523777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rcRect l="34939" t="15675" r="1912"/>
          <a:stretch>
            <a:fillRect/>
          </a:stretch>
        </p:blipFill>
        <p:spPr>
          <a:xfrm>
            <a:off x="10142855" y="-2540"/>
            <a:ext cx="2055495" cy="2367280"/>
          </a:xfrm>
          <a:prstGeom prst="rect">
            <a:avLst/>
          </a:prstGeom>
        </p:spPr>
      </p:pic>
      <p:sp>
        <p:nvSpPr>
          <p:cNvPr id="8" name="Text Box 7"/>
          <p:cNvSpPr txBox="1"/>
          <p:nvPr/>
        </p:nvSpPr>
        <p:spPr>
          <a:xfrm>
            <a:off x="-4445" y="6475095"/>
            <a:ext cx="12182475" cy="466725"/>
          </a:xfrm>
          <a:prstGeom prst="rect">
            <a:avLst/>
          </a:prstGeom>
          <a:blipFill rotWithShape="1">
            <a:blip r:embed="rId3"/>
            <a:tile tx="-38100" ty="0" sx="100000" sy="100000" flip="x" algn="l"/>
          </a:blipFill>
        </p:spPr>
        <p:txBody>
          <a:bodyPr wrap="square" tIns="144145" rtlCol="0">
            <a:spAutoFit/>
          </a:bodyPr>
          <a:lstStyle/>
          <a:p>
            <a:endParaRPr lang="en-US"/>
          </a:p>
        </p:txBody>
      </p:sp>
      <p:sp>
        <p:nvSpPr>
          <p:cNvPr id="3" name="Text Box 2"/>
          <p:cNvSpPr txBox="1"/>
          <p:nvPr/>
        </p:nvSpPr>
        <p:spPr>
          <a:xfrm>
            <a:off x="347662" y="1960789"/>
            <a:ext cx="10606270" cy="1681038"/>
          </a:xfrm>
          <a:prstGeom prst="rect">
            <a:avLst/>
          </a:prstGeom>
          <a:noFill/>
        </p:spPr>
        <p:txBody>
          <a:bodyPr wrap="square" rtlCol="0" anchor="t">
            <a:spAutoFit/>
          </a:bodyPr>
          <a:lstStyle/>
          <a:p>
            <a:pPr lvl="1" algn="ctr" fontAlgn="auto">
              <a:lnSpc>
                <a:spcPct val="130000"/>
              </a:lnSpc>
            </a:pPr>
            <a:r>
              <a:rPr lang="en-US" altLang="zh-CN" sz="36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2	</a:t>
            </a:r>
            <a:r>
              <a:rPr lang="zh-CN" altLang="en-US" sz="36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面向对象设计</a:t>
            </a:r>
          </a:p>
          <a:p>
            <a:pPr lvl="2">
              <a:lnSpc>
                <a:spcPct val="250000"/>
              </a:lnSpc>
            </a:pPr>
            <a:r>
              <a:rPr lang="zh-CN" altLang="en-US" sz="2800" b="1" dirty="0">
                <a:solidFill>
                  <a:schemeClr val="accent5">
                    <a:lumMod val="50000"/>
                  </a:schemeClr>
                </a:solidFill>
                <a:latin typeface="黑体" panose="02010609060101010101" charset="-122"/>
                <a:ea typeface="黑体" panose="02010609060101010101" charset="-122"/>
                <a:cs typeface="黑体" panose="02010609060101010101" charset="-122"/>
                <a:sym typeface="+mn-ea"/>
              </a:rPr>
              <a:t>问题域设计、人机交互设计、控制驱动设计、数据管理设计</a:t>
            </a:r>
          </a:p>
        </p:txBody>
      </p:sp>
      <p:sp>
        <p:nvSpPr>
          <p:cNvPr id="7" name="Text Box 15">
            <a:extLst>
              <a:ext uri="{FF2B5EF4-FFF2-40B4-BE49-F238E27FC236}">
                <a16:creationId xmlns:a16="http://schemas.microsoft.com/office/drawing/2014/main" id="{112E3751-2B70-4E41-B349-A58FC1E92DC5}"/>
              </a:ext>
            </a:extLst>
          </p:cNvPr>
          <p:cNvSpPr txBox="1"/>
          <p:nvPr/>
        </p:nvSpPr>
        <p:spPr>
          <a:xfrm flipH="1">
            <a:off x="-13335" y="-22225"/>
            <a:ext cx="508635" cy="728345"/>
          </a:xfrm>
          <a:prstGeom prst="rect">
            <a:avLst/>
          </a:prstGeom>
          <a:solidFill>
            <a:schemeClr val="accent5">
              <a:lumMod val="50000"/>
            </a:schemeClr>
          </a:solidFill>
          <a:effectLst>
            <a:outerShdw blurRad="50800" dist="38100" dir="2700000" algn="tl" rotWithShape="0">
              <a:prstClr val="black">
                <a:alpha val="40000"/>
              </a:prstClr>
            </a:outerShdw>
          </a:effectLst>
        </p:spPr>
        <p:txBody>
          <a:bodyPr wrap="square" lIns="71755" tIns="179705" rIns="71755" bIns="179705" rtlCol="0">
            <a:spAutoFit/>
          </a:bodyPr>
          <a:lstStyle/>
          <a:p>
            <a:pPr algn="ctr"/>
            <a:fld id="{9A0DB2DC-4C9A-4742-B13C-FB6460FD3503}" type="slidenum">
              <a:rPr lang="en-US" sz="2400">
                <a:solidFill>
                  <a:schemeClr val="bg1"/>
                </a:solidFill>
              </a:rPr>
              <a:pPr algn="ctr"/>
              <a:t>9</a:t>
            </a:fld>
            <a:endParaRPr lang="en-US" sz="2400" dirty="0">
              <a:solidFill>
                <a:schemeClr val="bg1"/>
              </a:solidFill>
            </a:endParaRPr>
          </a:p>
        </p:txBody>
      </p:sp>
    </p:spTree>
    <p:extLst>
      <p:ext uri="{BB962C8B-B14F-4D97-AF65-F5344CB8AC3E}">
        <p14:creationId xmlns:p14="http://schemas.microsoft.com/office/powerpoint/2010/main" val="3411747859"/>
      </p:ext>
    </p:extLst>
  </p:cSld>
  <p:clrMapOvr>
    <a:masterClrMapping/>
  </p:clrMapOvr>
</p:sld>
</file>

<file path=ppt/theme/theme1.xml><?xml version="1.0" encoding="utf-8"?>
<a:theme xmlns:a="http://schemas.openxmlformats.org/drawingml/2006/main" name="Office Them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805</Words>
  <Application>Microsoft Macintosh PowerPoint</Application>
  <PresentationFormat>宽屏</PresentationFormat>
  <Paragraphs>91</Paragraphs>
  <Slides>21</Slides>
  <Notes>0</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黑体</vt:lpstr>
      <vt:lpstr>宋体</vt:lpstr>
      <vt:lpstr>微软雅黑</vt:lpstr>
      <vt:lpstr>Arial</vt:lpstr>
      <vt:lpstr>Calibri</vt:lpstr>
      <vt:lpstr>Calibri Light</vt:lpstr>
      <vt:lpstr>Office Theme</vt:lpstr>
      <vt:lpstr>燕园吸猫助手</vt:lpstr>
      <vt:lpstr>目录</vt:lpstr>
      <vt:lpstr>PowerPoint 演示文稿</vt:lpstr>
      <vt:lpstr>用况图</vt:lpstr>
      <vt:lpstr>类图</vt:lpstr>
      <vt:lpstr>状态图-编辑动态</vt:lpstr>
      <vt:lpstr>顺序图-发布动态</vt:lpstr>
      <vt:lpstr>包图</vt:lpstr>
      <vt:lpstr>PowerPoint 演示文稿</vt:lpstr>
      <vt:lpstr>问题域设计</vt:lpstr>
      <vt:lpstr>人机交互设计</vt:lpstr>
      <vt:lpstr>人机交互设计</vt:lpstr>
      <vt:lpstr>控制驱动设计</vt:lpstr>
      <vt:lpstr>数据管理设计</vt:lpstr>
      <vt:lpstr>PowerPoint 演示文稿</vt:lpstr>
      <vt:lpstr>分工</vt:lpstr>
      <vt:lpstr>进度</vt:lpstr>
      <vt:lpstr>API设计</vt:lpstr>
      <vt:lpstr>服务器结构</vt:lpstr>
      <vt:lpstr>Demo展示</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燕园吸猫助手</dc:title>
  <dc:creator/>
  <cp:lastModifiedBy>滕沅建</cp:lastModifiedBy>
  <cp:revision>142</cp:revision>
  <dcterms:created xsi:type="dcterms:W3CDTF">2020-03-18T11:08:00Z</dcterms:created>
  <dcterms:modified xsi:type="dcterms:W3CDTF">2020-04-30T02:36:52Z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1033-11.2.0.9169</vt:lpwstr>
  </property>
</Properties>
</file>